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58" r:id="rId5"/>
    <p:sldId id="259" r:id="rId6"/>
    <p:sldId id="261" r:id="rId7"/>
    <p:sldId id="263" r:id="rId8"/>
    <p:sldId id="264"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83" d="100"/>
          <a:sy n="83" d="100"/>
        </p:scale>
        <p:origin x="-143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7271C86-E3B0-48F5-A111-7ED5BE1AA61E}" type="datetimeFigureOut">
              <a:rPr lang="en-US" smtClean="0"/>
              <a:pPr/>
              <a:t>4/6/2021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ABD595C-5051-41EF-997A-FC2EAD54D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271C86-E3B0-48F5-A111-7ED5BE1AA61E}" type="datetimeFigureOut">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D595C-5051-41EF-997A-FC2EAD54D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271C86-E3B0-48F5-A111-7ED5BE1AA61E}" type="datetimeFigureOut">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D595C-5051-41EF-997A-FC2EAD54D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7271C86-E3B0-48F5-A111-7ED5BE1AA61E}" type="datetimeFigureOut">
              <a:rPr lang="en-US" smtClean="0"/>
              <a:pPr/>
              <a:t>4/6/2021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ABD595C-5051-41EF-997A-FC2EAD54D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7271C86-E3B0-48F5-A111-7ED5BE1AA61E}" type="datetimeFigureOut">
              <a:rPr lang="en-US" smtClean="0"/>
              <a:pPr/>
              <a:t>4/6/2021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ABD595C-5051-41EF-997A-FC2EAD54DEE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7271C86-E3B0-48F5-A111-7ED5BE1AA61E}" type="datetimeFigureOut">
              <a:rPr lang="en-US" smtClean="0"/>
              <a:pPr/>
              <a:t>4/6/2021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ABD595C-5051-41EF-997A-FC2EAD54D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7271C86-E3B0-48F5-A111-7ED5BE1AA61E}" type="datetimeFigureOut">
              <a:rPr lang="en-US" smtClean="0"/>
              <a:pPr/>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ABD595C-5051-41EF-997A-FC2EAD54DEE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7271C86-E3B0-48F5-A111-7ED5BE1AA61E}" type="datetimeFigureOut">
              <a:rPr lang="en-US" smtClean="0"/>
              <a:pPr/>
              <a:t>4/6/2021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D595C-5051-41EF-997A-FC2EAD54D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271C86-E3B0-48F5-A111-7ED5BE1AA61E}" type="datetimeFigureOut">
              <a:rPr lang="en-US" smtClean="0"/>
              <a:pPr/>
              <a:t>4/6/2021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D595C-5051-41EF-997A-FC2EAD54D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7271C86-E3B0-48F5-A111-7ED5BE1AA61E}" type="datetimeFigureOut">
              <a:rPr lang="en-US" smtClean="0"/>
              <a:pPr/>
              <a:t>4/6/2021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D595C-5051-41EF-997A-FC2EAD54D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7271C86-E3B0-48F5-A111-7ED5BE1AA61E}" type="datetimeFigureOut">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ABD595C-5051-41EF-997A-FC2EAD54DEE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7271C86-E3B0-48F5-A111-7ED5BE1AA61E}" type="datetimeFigureOut">
              <a:rPr lang="en-US" smtClean="0"/>
              <a:pPr/>
              <a:t>4/6/2021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ABD595C-5051-41EF-997A-FC2EAD54DEE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0" y="0"/>
            <a:ext cx="9157863" cy="6867974"/>
          </a:xfrm>
          <a:prstGeom prst="rect">
            <a:avLst/>
          </a:prstGeom>
          <a:noFill/>
          <a:ln w="9525">
            <a:noFill/>
            <a:miter lim="800000"/>
            <a:headEnd/>
            <a:tailEnd/>
          </a:ln>
          <a:effectLst/>
        </p:spPr>
      </p:pic>
      <p:sp>
        <p:nvSpPr>
          <p:cNvPr id="8" name="Rectangle 7"/>
          <p:cNvSpPr/>
          <p:nvPr/>
        </p:nvSpPr>
        <p:spPr>
          <a:xfrm>
            <a:off x="0" y="5181600"/>
            <a:ext cx="9144000" cy="1143000"/>
          </a:xfrm>
          <a:prstGeom prst="rect">
            <a:avLst/>
          </a:prstGeom>
          <a:solidFill>
            <a:srgbClr val="C0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s://fbcdn-sphotos-h-a.akamaihd.net/hphotos-ak-xpa1/v/t1.0-9/180181_180263948677508_3290542_n.jpg?oh=398b1c77c81de78fbfc73cb95bfe06ee&amp;oe=544CF44A&amp;__gda__=1414707991_3659e75dd3f5f398c920766afe94298c"/>
          <p:cNvPicPr>
            <a:picLocks noChangeAspect="1" noChangeArrowheads="1"/>
          </p:cNvPicPr>
          <p:nvPr/>
        </p:nvPicPr>
        <p:blipFill>
          <a:blip r:embed="rId4">
            <a:duotone>
              <a:schemeClr val="accent1">
                <a:shade val="45000"/>
                <a:satMod val="135000"/>
              </a:schemeClr>
              <a:prstClr val="white"/>
            </a:duotone>
          </a:blip>
          <a:srcRect l="23529" b="952"/>
          <a:stretch>
            <a:fillRect/>
          </a:stretch>
        </p:blipFill>
        <p:spPr bwMode="auto">
          <a:xfrm>
            <a:off x="228600" y="4648200"/>
            <a:ext cx="25146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743200" y="5267980"/>
            <a:ext cx="6400800" cy="892552"/>
          </a:xfrm>
          <a:prstGeom prst="rect">
            <a:avLst/>
          </a:prstGeom>
          <a:noFill/>
        </p:spPr>
        <p:txBody>
          <a:bodyPr wrap="square" rtlCol="0">
            <a:spAutoFit/>
          </a:bodyPr>
          <a:lstStyle/>
          <a:p>
            <a:pPr algn="ctr"/>
            <a:r>
              <a:rPr lang="en-US" sz="3000" b="1" dirty="0" smtClean="0"/>
              <a:t>NATIONAL INSTITUTE OF EDUCATION</a:t>
            </a:r>
          </a:p>
          <a:p>
            <a:pPr algn="ctr"/>
            <a:r>
              <a:rPr lang="en-US" sz="2000" dirty="0" smtClean="0"/>
              <a:t>Transforming innocent lives through education</a:t>
            </a:r>
            <a:endParaRPr lang="en-US" sz="2000" dirty="0"/>
          </a:p>
        </p:txBody>
      </p:sp>
    </p:spTree>
  </p:cSld>
  <p:clrMapOvr>
    <a:masterClrMapping/>
  </p:clrMapOvr>
  <p:transition spd="slow" advTm="6000">
    <p:dissolve/>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468" y="533400"/>
            <a:ext cx="8913017" cy="707886"/>
          </a:xfrm>
          <a:prstGeom prst="rect">
            <a:avLst/>
          </a:prstGeom>
          <a:noFill/>
        </p:spPr>
        <p:txBody>
          <a:bodyPr wrap="none" rtlCol="0">
            <a:spAutoFit/>
          </a:bodyPr>
          <a:lstStyle/>
          <a:p>
            <a:r>
              <a:rPr lang="en-US" sz="4000" b="1" dirty="0" smtClean="0">
                <a:latin typeface="Aharoni" pitchFamily="2" charset="-79"/>
                <a:cs typeface="Aharoni" pitchFamily="2" charset="-79"/>
              </a:rPr>
              <a:t>NATIONAL INSITUTE OF EDUCATION</a:t>
            </a:r>
            <a:endParaRPr lang="en-US" sz="4000" b="1" dirty="0">
              <a:latin typeface="Aharoni" pitchFamily="2" charset="-79"/>
              <a:cs typeface="Aharoni" pitchFamily="2" charset="-79"/>
            </a:endParaRPr>
          </a:p>
        </p:txBody>
      </p:sp>
      <p:sp>
        <p:nvSpPr>
          <p:cNvPr id="5" name="Rectangle 4"/>
          <p:cNvSpPr/>
          <p:nvPr/>
        </p:nvSpPr>
        <p:spPr>
          <a:xfrm>
            <a:off x="304800" y="1600200"/>
            <a:ext cx="8534400" cy="3170099"/>
          </a:xfrm>
          <a:prstGeom prst="rect">
            <a:avLst/>
          </a:prstGeom>
        </p:spPr>
        <p:txBody>
          <a:bodyPr wrap="square">
            <a:spAutoFit/>
          </a:bodyPr>
          <a:lstStyle/>
          <a:p>
            <a:pPr algn="ctr"/>
            <a:r>
              <a:rPr lang="en-US" sz="2000" b="1" i="1" dirty="0"/>
              <a:t>Our Vision</a:t>
            </a:r>
          </a:p>
          <a:p>
            <a:pPr algn="ctr"/>
            <a:r>
              <a:rPr lang="en-US" sz="2000" b="1" dirty="0"/>
              <a:t>“To reach the less reached which deserve for their education.”</a:t>
            </a:r>
          </a:p>
          <a:p>
            <a:pPr algn="ctr"/>
            <a:endParaRPr lang="en-US" sz="2000" b="1" i="1" dirty="0" smtClean="0"/>
          </a:p>
          <a:p>
            <a:pPr algn="ctr"/>
            <a:r>
              <a:rPr lang="en-US" sz="2000" b="1" i="1" dirty="0" smtClean="0"/>
              <a:t>Our </a:t>
            </a:r>
            <a:r>
              <a:rPr lang="en-US" sz="2000" b="1" i="1" dirty="0"/>
              <a:t>Mission</a:t>
            </a:r>
          </a:p>
          <a:p>
            <a:pPr algn="ctr"/>
            <a:r>
              <a:rPr lang="en-US" sz="2000" dirty="0"/>
              <a:t>National Institute of Education is committed to develop communities</a:t>
            </a:r>
          </a:p>
          <a:p>
            <a:pPr algn="ctr"/>
            <a:r>
              <a:rPr lang="en-US" sz="2000" dirty="0"/>
              <a:t>through standard education in no cost.</a:t>
            </a:r>
          </a:p>
          <a:p>
            <a:pPr algn="ctr"/>
            <a:endParaRPr lang="en-US" sz="2000" b="1" i="1" dirty="0" smtClean="0"/>
          </a:p>
          <a:p>
            <a:pPr algn="ctr"/>
            <a:r>
              <a:rPr lang="en-US" sz="2000" b="1" i="1" dirty="0" smtClean="0"/>
              <a:t>Our </a:t>
            </a:r>
            <a:r>
              <a:rPr lang="en-US" sz="2000" b="1" i="1" dirty="0"/>
              <a:t>Strategy</a:t>
            </a:r>
          </a:p>
          <a:p>
            <a:pPr algn="ctr"/>
            <a:r>
              <a:rPr lang="en-US" sz="2000" dirty="0"/>
              <a:t>Teacher Workshops, No corporal Punishment, Visual Classes, Linguistic</a:t>
            </a:r>
          </a:p>
          <a:p>
            <a:pPr algn="ctr"/>
            <a:r>
              <a:rPr lang="en-US" sz="2000" dirty="0"/>
              <a:t>classes, Better educational Atmosphere</a:t>
            </a:r>
          </a:p>
        </p:txBody>
      </p:sp>
      <p:pic>
        <p:nvPicPr>
          <p:cNvPr id="6" name="Picture 2"/>
          <p:cNvPicPr>
            <a:picLocks noChangeAspect="1" noChangeArrowheads="1"/>
          </p:cNvPicPr>
          <p:nvPr/>
        </p:nvPicPr>
        <p:blipFill>
          <a:blip r:embed="rId2" cstate="print"/>
          <a:srcRect/>
          <a:stretch>
            <a:fillRect/>
          </a:stretch>
        </p:blipFill>
        <p:spPr bwMode="auto">
          <a:xfrm>
            <a:off x="7086600" y="5321301"/>
            <a:ext cx="2057399" cy="1543049"/>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4953000" y="5319932"/>
            <a:ext cx="2133600" cy="1538068"/>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3048000" y="5319711"/>
            <a:ext cx="1981200" cy="1543050"/>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srcRect/>
          <a:stretch>
            <a:fillRect/>
          </a:stretch>
        </p:blipFill>
        <p:spPr bwMode="auto">
          <a:xfrm>
            <a:off x="990600" y="5319711"/>
            <a:ext cx="2133600" cy="1538289"/>
          </a:xfrm>
          <a:prstGeom prst="rect">
            <a:avLst/>
          </a:prstGeom>
          <a:noFill/>
          <a:ln w="9525">
            <a:noFill/>
            <a:miter lim="800000"/>
            <a:headEnd/>
            <a:tailEnd/>
          </a:ln>
          <a:effectLst/>
        </p:spPr>
      </p:pic>
      <p:pic>
        <p:nvPicPr>
          <p:cNvPr id="10" name="Picture 6"/>
          <p:cNvPicPr>
            <a:picLocks noChangeAspect="1" noChangeArrowheads="1"/>
          </p:cNvPicPr>
          <p:nvPr/>
        </p:nvPicPr>
        <p:blipFill>
          <a:blip r:embed="rId6" cstate="print"/>
          <a:srcRect/>
          <a:stretch>
            <a:fillRect/>
          </a:stretch>
        </p:blipFill>
        <p:spPr bwMode="auto">
          <a:xfrm>
            <a:off x="0" y="5319711"/>
            <a:ext cx="1828800" cy="15382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WORK</a:t>
            </a:r>
            <a:endParaRPr lang="en-US" dirty="0"/>
          </a:p>
        </p:txBody>
      </p:sp>
      <p:sp>
        <p:nvSpPr>
          <p:cNvPr id="3" name="Content Placeholder 2"/>
          <p:cNvSpPr>
            <a:spLocks noGrp="1"/>
          </p:cNvSpPr>
          <p:nvPr>
            <p:ph idx="1"/>
          </p:nvPr>
        </p:nvSpPr>
        <p:spPr>
          <a:xfrm>
            <a:off x="304800" y="1219200"/>
            <a:ext cx="8686800" cy="1189038"/>
          </a:xfrm>
        </p:spPr>
        <p:txBody>
          <a:bodyPr>
            <a:normAutofit/>
          </a:bodyPr>
          <a:lstStyle/>
          <a:p>
            <a:pPr algn="ctr">
              <a:buNone/>
            </a:pPr>
            <a:r>
              <a:rPr lang="en-US" sz="2000" dirty="0" smtClean="0"/>
              <a:t>As our vision “to teach the less reached which deserve for their education” team of NIE reached to a bricks factory near to our town and convinced the parents to send their children to school.</a:t>
            </a:r>
            <a:endParaRPr lang="en-US" sz="2000" dirty="0"/>
          </a:p>
        </p:txBody>
      </p:sp>
      <p:pic>
        <p:nvPicPr>
          <p:cNvPr id="2050" name="Picture 2"/>
          <p:cNvPicPr>
            <a:picLocks noChangeAspect="1" noChangeArrowheads="1"/>
          </p:cNvPicPr>
          <p:nvPr/>
        </p:nvPicPr>
        <p:blipFill>
          <a:blip r:embed="rId2"/>
          <a:srcRect/>
          <a:stretch>
            <a:fillRect/>
          </a:stretch>
        </p:blipFill>
        <p:spPr bwMode="auto">
          <a:xfrm>
            <a:off x="2743200" y="2362200"/>
            <a:ext cx="3522133" cy="2641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0" y="5209736"/>
            <a:ext cx="2209800" cy="16573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2209800" y="5191125"/>
            <a:ext cx="2286000" cy="16764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4495800" y="5181600"/>
            <a:ext cx="2438400" cy="169545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6908800" y="5181600"/>
            <a:ext cx="22352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LABOUR IN PAKISTAN</a:t>
            </a:r>
            <a:endParaRPr lang="en-US" dirty="0"/>
          </a:p>
        </p:txBody>
      </p:sp>
      <p:pic>
        <p:nvPicPr>
          <p:cNvPr id="1030" name="Picture 6" descr="http://i1.tribune.com.pk/wp-content/uploads/2012/05/372581-qaziusman-1335869817-523-640x480.jpg"/>
          <p:cNvPicPr>
            <a:picLocks noChangeAspect="1" noChangeArrowheads="1"/>
          </p:cNvPicPr>
          <p:nvPr/>
        </p:nvPicPr>
        <p:blipFill>
          <a:blip r:embed="rId2"/>
          <a:srcRect/>
          <a:stretch>
            <a:fillRect/>
          </a:stretch>
        </p:blipFill>
        <p:spPr bwMode="auto">
          <a:xfrm>
            <a:off x="6150864" y="2746248"/>
            <a:ext cx="2535936" cy="1901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http://3.bp.blogspot.com/-FML7GPcOPrs/Ue-OfNf1SSI/AAAAAAAAAFg/Hw-S9bASuWU/s1600/child-labour1.jpg"/>
          <p:cNvPicPr>
            <a:picLocks noChangeAspect="1" noChangeArrowheads="1"/>
          </p:cNvPicPr>
          <p:nvPr/>
        </p:nvPicPr>
        <p:blipFill>
          <a:blip r:embed="rId3" cstate="print"/>
          <a:srcRect/>
          <a:stretch>
            <a:fillRect/>
          </a:stretch>
        </p:blipFill>
        <p:spPr bwMode="auto">
          <a:xfrm>
            <a:off x="3276600" y="2743200"/>
            <a:ext cx="2574951" cy="1901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http://i1.tribune.com.pk/wp-content/uploads/2014/06/720647-copy-1402511828-954-640x480.jpg"/>
          <p:cNvPicPr>
            <a:picLocks noChangeAspect="1" noChangeArrowheads="1"/>
          </p:cNvPicPr>
          <p:nvPr/>
        </p:nvPicPr>
        <p:blipFill>
          <a:blip r:embed="rId4"/>
          <a:srcRect/>
          <a:stretch>
            <a:fillRect/>
          </a:stretch>
        </p:blipFill>
        <p:spPr bwMode="auto">
          <a:xfrm>
            <a:off x="457199" y="2743200"/>
            <a:ext cx="2538645"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838200" y="1513582"/>
            <a:ext cx="7588359" cy="1077218"/>
          </a:xfrm>
          <a:prstGeom prst="rect">
            <a:avLst/>
          </a:prstGeom>
          <a:noFill/>
        </p:spPr>
        <p:txBody>
          <a:bodyPr wrap="none" rtlCol="0">
            <a:spAutoFit/>
          </a:bodyPr>
          <a:lstStyle/>
          <a:p>
            <a:pPr algn="ctr"/>
            <a:r>
              <a:rPr lang="en-US" sz="3200" b="1" dirty="0" smtClean="0"/>
              <a:t>In the colony of Impoverishment ,</a:t>
            </a:r>
          </a:p>
          <a:p>
            <a:pPr algn="ctr"/>
            <a:r>
              <a:rPr lang="en-US" sz="3200" b="1" dirty="0" smtClean="0"/>
              <a:t>you find only children but never childhood!</a:t>
            </a:r>
            <a:endParaRPr lang="en-US" sz="3200" b="1" dirty="0"/>
          </a:p>
        </p:txBody>
      </p:sp>
      <p:sp>
        <p:nvSpPr>
          <p:cNvPr id="11" name="TextBox 10"/>
          <p:cNvSpPr txBox="1"/>
          <p:nvPr/>
        </p:nvSpPr>
        <p:spPr>
          <a:xfrm>
            <a:off x="228600" y="4807803"/>
            <a:ext cx="8610600" cy="830997"/>
          </a:xfrm>
          <a:prstGeom prst="rect">
            <a:avLst/>
          </a:prstGeom>
          <a:noFill/>
        </p:spPr>
        <p:txBody>
          <a:bodyPr wrap="square" rtlCol="0">
            <a:spAutoFit/>
          </a:bodyPr>
          <a:lstStyle/>
          <a:p>
            <a:pPr algn="ctr"/>
            <a:r>
              <a:rPr lang="en-US" sz="4800" b="1" dirty="0" smtClean="0">
                <a:solidFill>
                  <a:srgbClr val="FF0000"/>
                </a:solidFill>
              </a:rPr>
              <a:t>Should they not be in school…?</a:t>
            </a:r>
            <a:endParaRPr lang="en-US" sz="4800" b="1" dirty="0">
              <a:solidFill>
                <a:srgbClr val="FF0000"/>
              </a:solidFill>
            </a:endParaRPr>
          </a:p>
        </p:txBody>
      </p:sp>
      <p:sp>
        <p:nvSpPr>
          <p:cNvPr id="12" name="Rectangle 11"/>
          <p:cNvSpPr/>
          <p:nvPr/>
        </p:nvSpPr>
        <p:spPr>
          <a:xfrm>
            <a:off x="0" y="5638800"/>
            <a:ext cx="9144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We NIE </a:t>
            </a:r>
            <a:r>
              <a:rPr lang="en-US" sz="2400" b="1" dirty="0" smtClean="0">
                <a:solidFill>
                  <a:srgbClr val="002060"/>
                </a:solidFill>
              </a:rPr>
              <a:t>reach to the less reached</a:t>
            </a:r>
            <a:r>
              <a:rPr lang="en-US" sz="2400" dirty="0" smtClean="0">
                <a:solidFill>
                  <a:srgbClr val="002060"/>
                </a:solidFill>
              </a:rPr>
              <a:t> to bring them back in their childhood in their school. We Need your prayers &amp; Cooperation to serve them better.</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doing</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724400" y="1295400"/>
            <a:ext cx="3962400" cy="2724072"/>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454823" y="1295400"/>
            <a:ext cx="3964777" cy="2743200"/>
          </a:xfrm>
          <a:prstGeom prst="rect">
            <a:avLst/>
          </a:prstGeom>
          <a:noFill/>
          <a:ln w="9525">
            <a:noFill/>
            <a:miter lim="800000"/>
            <a:headEnd/>
            <a:tailEnd/>
          </a:ln>
          <a:effectLst/>
        </p:spPr>
      </p:pic>
      <p:sp>
        <p:nvSpPr>
          <p:cNvPr id="8" name="Rectangle 7"/>
          <p:cNvSpPr/>
          <p:nvPr/>
        </p:nvSpPr>
        <p:spPr>
          <a:xfrm>
            <a:off x="457200" y="4191000"/>
            <a:ext cx="3962400" cy="21336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6">
                    <a:lumMod val="75000"/>
                  </a:schemeClr>
                </a:solidFill>
              </a:rPr>
              <a:t>National Institute of Education (NIE)</a:t>
            </a:r>
            <a:r>
              <a:rPr lang="en-US" sz="2000" dirty="0" smtClean="0">
                <a:solidFill>
                  <a:schemeClr val="accent6">
                    <a:lumMod val="75000"/>
                  </a:schemeClr>
                </a:solidFill>
              </a:rPr>
              <a:t> is source of free education for orphans, poor and dropouts. We offer our best for the students.</a:t>
            </a:r>
            <a:endParaRPr lang="en-US" sz="2000" dirty="0">
              <a:solidFill>
                <a:schemeClr val="accent6">
                  <a:lumMod val="75000"/>
                </a:schemeClr>
              </a:solidFill>
            </a:endParaRPr>
          </a:p>
        </p:txBody>
      </p:sp>
      <p:sp>
        <p:nvSpPr>
          <p:cNvPr id="9" name="Rectangle 8"/>
          <p:cNvSpPr/>
          <p:nvPr/>
        </p:nvSpPr>
        <p:spPr>
          <a:xfrm>
            <a:off x="4724400" y="4191000"/>
            <a:ext cx="3962400" cy="21336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Students are taking their open (roofless) class. As we have no much classes but we have much students. As we have no many classrooms that’s why we have to teach openly some times.</a:t>
            </a:r>
            <a:endParaRPr lang="en-US" sz="2000" dirty="0">
              <a:solidFill>
                <a:schemeClr val="accent6">
                  <a:lumMod val="75000"/>
                </a:schemeClr>
              </a:solidFill>
            </a:endParaRPr>
          </a:p>
        </p:txBody>
      </p:sp>
      <p:sp>
        <p:nvSpPr>
          <p:cNvPr id="10" name="TextBox 9"/>
          <p:cNvSpPr txBox="1"/>
          <p:nvPr/>
        </p:nvSpPr>
        <p:spPr>
          <a:xfrm>
            <a:off x="6093846" y="6400800"/>
            <a:ext cx="2592954" cy="369332"/>
          </a:xfrm>
          <a:prstGeom prst="rect">
            <a:avLst/>
          </a:prstGeom>
          <a:noFill/>
        </p:spPr>
        <p:txBody>
          <a:bodyPr wrap="none" rtlCol="0">
            <a:spAutoFit/>
          </a:bodyPr>
          <a:lstStyle/>
          <a:p>
            <a:r>
              <a:rPr lang="en-US" dirty="0" smtClean="0"/>
              <a:t>Continue to next page…..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4892040" y="1295401"/>
            <a:ext cx="3566160" cy="2438400"/>
          </a:xfrm>
          <a:prstGeom prst="rect">
            <a:avLst/>
          </a:prstGeom>
          <a:noFill/>
          <a:ln w="9525">
            <a:noFill/>
            <a:miter lim="800000"/>
            <a:headEnd/>
            <a:tailEnd/>
          </a:ln>
          <a:effectLst/>
        </p:spPr>
      </p:pic>
      <p:pic>
        <p:nvPicPr>
          <p:cNvPr id="3" name="Picture 4"/>
          <p:cNvPicPr>
            <a:picLocks noChangeAspect="1" noChangeArrowheads="1"/>
          </p:cNvPicPr>
          <p:nvPr/>
        </p:nvPicPr>
        <p:blipFill>
          <a:blip r:embed="rId3" cstate="print"/>
          <a:srcRect/>
          <a:stretch>
            <a:fillRect/>
          </a:stretch>
        </p:blipFill>
        <p:spPr bwMode="auto">
          <a:xfrm>
            <a:off x="609600" y="1295400"/>
            <a:ext cx="3569199" cy="2395728"/>
          </a:xfrm>
          <a:prstGeom prst="rect">
            <a:avLst/>
          </a:prstGeom>
          <a:noFill/>
          <a:ln w="9525">
            <a:noFill/>
            <a:miter lim="800000"/>
            <a:headEnd/>
            <a:tailEnd/>
          </a:ln>
          <a:effectLst/>
        </p:spPr>
      </p:pic>
      <p:sp>
        <p:nvSpPr>
          <p:cNvPr id="4" name="TextBox 3"/>
          <p:cNvSpPr txBox="1"/>
          <p:nvPr/>
        </p:nvSpPr>
        <p:spPr>
          <a:xfrm>
            <a:off x="609600" y="3886200"/>
            <a:ext cx="7848600" cy="2308324"/>
          </a:xfrm>
          <a:prstGeom prst="rect">
            <a:avLst/>
          </a:prstGeom>
          <a:noFill/>
        </p:spPr>
        <p:txBody>
          <a:bodyPr wrap="square" rtlCol="0">
            <a:spAutoFit/>
          </a:bodyPr>
          <a:lstStyle/>
          <a:p>
            <a:pPr algn="just"/>
            <a:r>
              <a:rPr lang="en-US" dirty="0" smtClean="0"/>
              <a:t>In photo (AA) students are sitting on the roof in their open class and busy in their lunch on their miserable furniture of class. As class is open without roof and students are sitting in the shade of the boundary wall trying to keep themselves away from the sun. (Hot sunshine of the summer).</a:t>
            </a:r>
          </a:p>
          <a:p>
            <a:pPr algn="just"/>
            <a:endParaRPr lang="en-US" dirty="0" smtClean="0"/>
          </a:p>
          <a:p>
            <a:pPr algn="just"/>
            <a:r>
              <a:rPr lang="en-US" dirty="0" smtClean="0"/>
              <a:t>In photo (BB) Students are sitting is the same situation as said above in (AA) where as teacher is busy to check their class test. In these summer days normally temperature goes up to 35+ degree centigrade. </a:t>
            </a:r>
            <a:endParaRPr lang="en-US" dirty="0"/>
          </a:p>
        </p:txBody>
      </p:sp>
      <p:sp>
        <p:nvSpPr>
          <p:cNvPr id="6" name="Title 1"/>
          <p:cNvSpPr>
            <a:spLocks noGrp="1"/>
          </p:cNvSpPr>
          <p:nvPr>
            <p:ph type="title"/>
          </p:nvPr>
        </p:nvSpPr>
        <p:spPr>
          <a:xfrm>
            <a:off x="381000" y="533400"/>
            <a:ext cx="8686800" cy="838200"/>
          </a:xfrm>
        </p:spPr>
        <p:txBody>
          <a:bodyPr/>
          <a:lstStyle/>
          <a:p>
            <a:r>
              <a:rPr lang="en-US" dirty="0" smtClean="0"/>
              <a:t>how we are doing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1304865"/>
            <a:ext cx="3810000" cy="5170646"/>
          </a:xfrm>
          <a:prstGeom prst="rect">
            <a:avLst/>
          </a:prstGeom>
          <a:noFill/>
        </p:spPr>
        <p:txBody>
          <a:bodyPr wrap="square" rtlCol="0">
            <a:spAutoFit/>
          </a:bodyPr>
          <a:lstStyle/>
          <a:p>
            <a:pPr algn="just"/>
            <a:r>
              <a:rPr lang="en-US" b="1" dirty="0" smtClean="0"/>
              <a:t>Orphans &amp; Single Parents</a:t>
            </a:r>
          </a:p>
          <a:p>
            <a:pPr algn="just"/>
            <a:endParaRPr lang="en-US" sz="1200" b="1" dirty="0" smtClean="0"/>
          </a:p>
          <a:p>
            <a:pPr algn="just"/>
            <a:r>
              <a:rPr lang="en-US" sz="1200" dirty="0" smtClean="0"/>
              <a:t>The orphans are looked after very specially with in our sources what we have. There is no any special institute for the orphans  that is why the low standard orphans are neglected in their school life. </a:t>
            </a:r>
          </a:p>
          <a:p>
            <a:pPr algn="just"/>
            <a:endParaRPr lang="en-US" sz="1200" dirty="0" smtClean="0"/>
          </a:p>
          <a:p>
            <a:pPr algn="just"/>
            <a:r>
              <a:rPr lang="en-US" sz="1200" dirty="0" smtClean="0"/>
              <a:t>We provide books, notebooks and also stationery for orphans  and receive no fee. These students are single parents . The three boys’ father has been died about five years ago and their mother is only who earn their bread. She washes dishes, mop floors and wash clothes in some houses to feed her children. When we met her no one of her sons was going to school, as her elder son is about 10 we invited them in our school about two years ago to come and study free. </a:t>
            </a:r>
          </a:p>
          <a:p>
            <a:pPr algn="just"/>
            <a:endParaRPr lang="en-US" sz="1200" dirty="0" smtClean="0"/>
          </a:p>
          <a:p>
            <a:pPr algn="just"/>
            <a:r>
              <a:rPr lang="en-US" sz="1200" dirty="0" smtClean="0"/>
              <a:t>The two innocent girls are also facing the same problem single parents, where as one is orphan they were also not study in any school due to heavy monthly fee and books. They approached us and requested to admit their kids so that they can also see their daughters studying.</a:t>
            </a:r>
          </a:p>
          <a:p>
            <a:pPr algn="just"/>
            <a:endParaRPr lang="en-US" sz="1200" dirty="0" smtClean="0"/>
          </a:p>
          <a:p>
            <a:pPr algn="just"/>
            <a:r>
              <a:rPr lang="en-US" sz="1200" dirty="0" smtClean="0"/>
              <a:t>We are praying to God, if some one adopt one of them to afford his educational expenses for a whole year. We request you (our friends) please contact us if you can.</a:t>
            </a:r>
            <a:endParaRPr lang="en-US" sz="1200" dirty="0"/>
          </a:p>
        </p:txBody>
      </p:sp>
      <p:sp>
        <p:nvSpPr>
          <p:cNvPr id="6" name="Title 1"/>
          <p:cNvSpPr>
            <a:spLocks noGrp="1"/>
          </p:cNvSpPr>
          <p:nvPr>
            <p:ph type="title"/>
          </p:nvPr>
        </p:nvSpPr>
        <p:spPr>
          <a:xfrm>
            <a:off x="381000" y="533400"/>
            <a:ext cx="8686800" cy="838200"/>
          </a:xfrm>
        </p:spPr>
        <p:txBody>
          <a:bodyPr/>
          <a:lstStyle/>
          <a:p>
            <a:r>
              <a:rPr lang="en-US" dirty="0" smtClean="0"/>
              <a:t>how we are doing</a:t>
            </a:r>
            <a:endParaRPr lang="en-US" dirty="0"/>
          </a:p>
        </p:txBody>
      </p:sp>
      <p:pic>
        <p:nvPicPr>
          <p:cNvPr id="1029" name="Picture 5"/>
          <p:cNvPicPr>
            <a:picLocks noChangeAspect="1" noChangeArrowheads="1"/>
          </p:cNvPicPr>
          <p:nvPr/>
        </p:nvPicPr>
        <p:blipFill>
          <a:blip r:embed="rId2"/>
          <a:srcRect/>
          <a:stretch>
            <a:fillRect/>
          </a:stretch>
        </p:blipFill>
        <p:spPr bwMode="auto">
          <a:xfrm>
            <a:off x="508000" y="1524000"/>
            <a:ext cx="4216400" cy="3124200"/>
          </a:xfrm>
          <a:prstGeom prst="rect">
            <a:avLst/>
          </a:prstGeom>
          <a:noFill/>
          <a:ln w="9525">
            <a:noFill/>
            <a:miter lim="800000"/>
            <a:headEnd/>
            <a:tailEnd/>
          </a:ln>
          <a:effectLst/>
        </p:spPr>
      </p:pic>
      <p:sp>
        <p:nvSpPr>
          <p:cNvPr id="10" name="TextBox 9"/>
          <p:cNvSpPr txBox="1"/>
          <p:nvPr/>
        </p:nvSpPr>
        <p:spPr>
          <a:xfrm>
            <a:off x="533400" y="5001161"/>
            <a:ext cx="4191000" cy="1323439"/>
          </a:xfrm>
          <a:prstGeom prst="rect">
            <a:avLst/>
          </a:prstGeom>
          <a:solidFill>
            <a:schemeClr val="accent1">
              <a:alpha val="49000"/>
            </a:schemeClr>
          </a:solidFill>
          <a:ln w="3175">
            <a:solidFill>
              <a:schemeClr val="tx1"/>
            </a:solidFill>
          </a:ln>
        </p:spPr>
        <p:txBody>
          <a:bodyPr wrap="square" rtlCol="0">
            <a:spAutoFit/>
          </a:bodyPr>
          <a:lstStyle/>
          <a:p>
            <a:pPr algn="just"/>
            <a:r>
              <a:rPr lang="en-US" sz="2000" b="1" dirty="0" smtClean="0"/>
              <a:t>Jesus said, "Let the little children come to me, and do not hinder them, for the kingdom of heaven belongs to such as these.“</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533400"/>
            <a:ext cx="8686800" cy="838200"/>
          </a:xfrm>
        </p:spPr>
        <p:txBody>
          <a:bodyPr/>
          <a:lstStyle/>
          <a:p>
            <a:r>
              <a:rPr lang="en-US" dirty="0" smtClean="0"/>
              <a:t>Activities we are giving</a:t>
            </a:r>
            <a:endParaRPr lang="en-US" dirty="0"/>
          </a:p>
        </p:txBody>
      </p:sp>
      <p:pic>
        <p:nvPicPr>
          <p:cNvPr id="1026" name="Picture 2"/>
          <p:cNvPicPr>
            <a:picLocks noChangeAspect="1" noChangeArrowheads="1"/>
          </p:cNvPicPr>
          <p:nvPr/>
        </p:nvPicPr>
        <p:blipFill>
          <a:blip r:embed="rId2"/>
          <a:srcRect/>
          <a:stretch>
            <a:fillRect/>
          </a:stretch>
        </p:blipFill>
        <p:spPr bwMode="auto">
          <a:xfrm>
            <a:off x="533400" y="1295400"/>
            <a:ext cx="3962400" cy="5283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48200" y="1295400"/>
            <a:ext cx="3962400" cy="5283200"/>
          </a:xfrm>
          <a:prstGeom prst="rect">
            <a:avLst/>
          </a:prstGeom>
          <a:noFill/>
          <a:ln w="9525">
            <a:noFill/>
            <a:miter lim="800000"/>
            <a:headEnd/>
            <a:tailEnd/>
          </a:ln>
          <a:effectLst/>
        </p:spPr>
      </p:pic>
      <p:sp>
        <p:nvSpPr>
          <p:cNvPr id="10" name="TextBox 9"/>
          <p:cNvSpPr txBox="1"/>
          <p:nvPr/>
        </p:nvSpPr>
        <p:spPr>
          <a:xfrm>
            <a:off x="762000" y="4876800"/>
            <a:ext cx="7620000" cy="1323439"/>
          </a:xfrm>
          <a:prstGeom prst="rect">
            <a:avLst/>
          </a:prstGeom>
          <a:solidFill>
            <a:schemeClr val="accent1">
              <a:alpha val="49000"/>
            </a:schemeClr>
          </a:solidFill>
          <a:ln w="3175">
            <a:solidFill>
              <a:schemeClr val="tx1"/>
            </a:solidFill>
          </a:ln>
        </p:spPr>
        <p:txBody>
          <a:bodyPr wrap="square" rtlCol="0">
            <a:spAutoFit/>
          </a:bodyPr>
          <a:lstStyle/>
          <a:p>
            <a:pPr algn="just"/>
            <a:r>
              <a:rPr lang="en-US" sz="1600" b="1" dirty="0" smtClean="0"/>
              <a:t>We (NIE) is trying our best to provide </a:t>
            </a:r>
            <a:r>
              <a:rPr lang="en-US" sz="1600" b="1" dirty="0" smtClean="0"/>
              <a:t>opportunities to our students in our school for their better educational growth. </a:t>
            </a:r>
            <a:r>
              <a:rPr lang="en-US" sz="1600" b="1" dirty="0" smtClean="0"/>
              <a:t>In these photos you can find the girls are shouting after winning their cricket match, where as in other photo a student of G-6 is showing his drawing. Although we have </a:t>
            </a:r>
            <a:r>
              <a:rPr lang="en-US" sz="1600" b="1" dirty="0" smtClean="0"/>
              <a:t>not full facilities </a:t>
            </a:r>
            <a:r>
              <a:rPr lang="en-US" sz="1600" b="1" dirty="0" smtClean="0"/>
              <a:t>of a school for</a:t>
            </a:r>
            <a:r>
              <a:rPr lang="en-US" sz="1600" b="1" dirty="0" smtClean="0"/>
              <a:t> </a:t>
            </a:r>
            <a:r>
              <a:rPr lang="en-US" sz="1600" b="1" dirty="0" smtClean="0"/>
              <a:t>our students </a:t>
            </a:r>
            <a:r>
              <a:rPr lang="en-US" sz="1600" b="1" dirty="0" smtClean="0"/>
              <a:t>but we try to provide good educational atmosphere to the children.</a:t>
            </a:r>
            <a:endParaRPr 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details</a:t>
            </a:r>
            <a:endParaRPr lang="en-US" dirty="0"/>
          </a:p>
        </p:txBody>
      </p:sp>
      <p:sp>
        <p:nvSpPr>
          <p:cNvPr id="4" name="Rectangle 3"/>
          <p:cNvSpPr/>
          <p:nvPr/>
        </p:nvSpPr>
        <p:spPr>
          <a:xfrm>
            <a:off x="457200" y="1575137"/>
            <a:ext cx="8229600" cy="707886"/>
          </a:xfrm>
          <a:prstGeom prst="rect">
            <a:avLst/>
          </a:prstGeom>
        </p:spPr>
        <p:txBody>
          <a:bodyPr wrap="square">
            <a:spAutoFit/>
          </a:bodyPr>
          <a:lstStyle/>
          <a:p>
            <a:pPr marL="342900" indent="-342900" algn="ctr">
              <a:defRPr/>
            </a:pPr>
            <a:r>
              <a:rPr lang="en-US" sz="2000" dirty="0" smtClean="0">
                <a:solidFill>
                  <a:srgbClr val="002060"/>
                </a:solidFill>
                <a:latin typeface="Tahoma" pitchFamily="34" charset="0"/>
              </a:rPr>
              <a:t>For questions or queries; you can contact 24/7 by the following</a:t>
            </a:r>
          </a:p>
          <a:p>
            <a:pPr marL="342900" indent="-342900" algn="ctr">
              <a:defRPr/>
            </a:pPr>
            <a:r>
              <a:rPr lang="en-US" sz="2000" dirty="0" smtClean="0">
                <a:solidFill>
                  <a:srgbClr val="002060"/>
                </a:solidFill>
                <a:latin typeface="Tahoma" pitchFamily="34" charset="0"/>
              </a:rPr>
              <a:t>information. We are always open.</a:t>
            </a:r>
            <a:endParaRPr lang="en-US" sz="2000" dirty="0">
              <a:solidFill>
                <a:srgbClr val="002060"/>
              </a:solidFill>
              <a:effectLst>
                <a:outerShdw blurRad="38100" dist="38100" dir="2700000" algn="tl">
                  <a:srgbClr val="C0C0C0"/>
                </a:outerShdw>
              </a:effectLst>
              <a:latin typeface="Tahoma" pitchFamily="34" charset="0"/>
            </a:endParaRPr>
          </a:p>
        </p:txBody>
      </p:sp>
      <p:sp>
        <p:nvSpPr>
          <p:cNvPr id="5" name="Rectangle 4"/>
          <p:cNvSpPr/>
          <p:nvPr/>
        </p:nvSpPr>
        <p:spPr>
          <a:xfrm>
            <a:off x="2438400" y="3048000"/>
            <a:ext cx="4572000" cy="2862322"/>
          </a:xfrm>
          <a:prstGeom prst="rect">
            <a:avLst/>
          </a:prstGeom>
        </p:spPr>
        <p:txBody>
          <a:bodyPr>
            <a:spAutoFit/>
          </a:bodyPr>
          <a:lstStyle/>
          <a:p>
            <a:pPr marL="342900" indent="-342900" algn="ctr">
              <a:defRPr/>
            </a:pPr>
            <a:r>
              <a:rPr lang="en-US" b="1" dirty="0" err="1" smtClean="0">
                <a:solidFill>
                  <a:srgbClr val="002060"/>
                </a:solidFill>
                <a:effectLst>
                  <a:outerShdw blurRad="38100" dist="38100" dir="2700000" algn="tl">
                    <a:srgbClr val="C0C0C0"/>
                  </a:outerShdw>
                </a:effectLst>
                <a:latin typeface="Tahoma" pitchFamily="34" charset="0"/>
              </a:rPr>
              <a:t>Shafiq</a:t>
            </a:r>
            <a:r>
              <a:rPr lang="en-US" b="1" dirty="0" smtClean="0">
                <a:solidFill>
                  <a:srgbClr val="002060"/>
                </a:solidFill>
                <a:effectLst>
                  <a:outerShdw blurRad="38100" dist="38100" dir="2700000" algn="tl">
                    <a:srgbClr val="C0C0C0"/>
                  </a:outerShdw>
                </a:effectLst>
                <a:latin typeface="Tahoma" pitchFamily="34" charset="0"/>
              </a:rPr>
              <a:t> </a:t>
            </a:r>
            <a:r>
              <a:rPr lang="en-US" b="1" dirty="0" err="1" smtClean="0">
                <a:solidFill>
                  <a:srgbClr val="002060"/>
                </a:solidFill>
                <a:effectLst>
                  <a:outerShdw blurRad="38100" dist="38100" dir="2700000" algn="tl">
                    <a:srgbClr val="C0C0C0"/>
                  </a:outerShdw>
                </a:effectLst>
                <a:latin typeface="Tahoma" pitchFamily="34" charset="0"/>
              </a:rPr>
              <a:t>Rehmat</a:t>
            </a:r>
            <a:endParaRPr lang="en-US" b="1" dirty="0" smtClean="0">
              <a:solidFill>
                <a:srgbClr val="002060"/>
              </a:solidFill>
              <a:effectLst>
                <a:outerShdw blurRad="38100" dist="38100" dir="2700000" algn="tl">
                  <a:srgbClr val="C0C0C0"/>
                </a:outerShdw>
              </a:effectLst>
              <a:latin typeface="Tahoma" pitchFamily="34" charset="0"/>
            </a:endParaRPr>
          </a:p>
          <a:p>
            <a:pPr marL="342900" indent="-342900" algn="ctr">
              <a:defRPr/>
            </a:pPr>
            <a:r>
              <a:rPr lang="en-US" dirty="0" smtClean="0">
                <a:solidFill>
                  <a:srgbClr val="002060"/>
                </a:solidFill>
                <a:effectLst>
                  <a:outerShdw blurRad="38100" dist="38100" dir="2700000" algn="tl">
                    <a:srgbClr val="C0C0C0"/>
                  </a:outerShdw>
                </a:effectLst>
                <a:latin typeface="Tahoma" pitchFamily="34" charset="0"/>
              </a:rPr>
              <a:t>(</a:t>
            </a:r>
            <a:r>
              <a:rPr lang="en-US" dirty="0" smtClean="0">
                <a:solidFill>
                  <a:srgbClr val="002060"/>
                </a:solidFill>
                <a:ea typeface="Times New Roman" pitchFamily="18" charset="0"/>
                <a:cs typeface="Arial" charset="0"/>
              </a:rPr>
              <a:t>Founder &amp; Chairman NIE</a:t>
            </a:r>
            <a:r>
              <a:rPr lang="en-US" dirty="0" smtClean="0">
                <a:solidFill>
                  <a:srgbClr val="002060"/>
                </a:solidFill>
                <a:effectLst>
                  <a:outerShdw blurRad="38100" dist="38100" dir="2700000" algn="tl">
                    <a:srgbClr val="C0C0C0"/>
                  </a:outerShdw>
                </a:effectLst>
                <a:latin typeface="Tahoma" pitchFamily="34" charset="0"/>
              </a:rPr>
              <a:t>)</a:t>
            </a:r>
          </a:p>
          <a:p>
            <a:pPr marL="342900" indent="-342900">
              <a:defRPr/>
            </a:pPr>
            <a:endParaRPr lang="en-US" b="1" dirty="0" smtClean="0">
              <a:solidFill>
                <a:srgbClr val="002060"/>
              </a:solidFill>
              <a:effectLst>
                <a:outerShdw blurRad="38100" dist="38100" dir="2700000" algn="tl">
                  <a:srgbClr val="C0C0C0"/>
                </a:outerShdw>
              </a:effectLst>
              <a:latin typeface="Tahoma" pitchFamily="34" charset="0"/>
            </a:endParaRPr>
          </a:p>
          <a:p>
            <a:pPr marL="342900" indent="-342900" algn="ctr">
              <a:defRPr/>
            </a:pPr>
            <a:r>
              <a:rPr lang="en-US" b="1" dirty="0" smtClean="0">
                <a:solidFill>
                  <a:srgbClr val="002060"/>
                </a:solidFill>
                <a:effectLst>
                  <a:outerShdw blurRad="38100" dist="38100" dir="2700000" algn="tl">
                    <a:srgbClr val="C0C0C0"/>
                  </a:outerShdw>
                </a:effectLst>
                <a:latin typeface="Tahoma" pitchFamily="34" charset="0"/>
              </a:rPr>
              <a:t>Khan Park Colony, 20KM Froze Pur Road Lahore - Pakistan</a:t>
            </a:r>
          </a:p>
          <a:p>
            <a:pPr marL="342900" indent="-342900" algn="ctr">
              <a:defRPr/>
            </a:pPr>
            <a:endParaRPr lang="en-US" b="1" dirty="0" smtClean="0">
              <a:solidFill>
                <a:srgbClr val="002060"/>
              </a:solidFill>
              <a:effectLst>
                <a:outerShdw blurRad="38100" dist="38100" dir="2700000" algn="tl">
                  <a:srgbClr val="C0C0C0"/>
                </a:outerShdw>
              </a:effectLst>
              <a:latin typeface="Tahoma" pitchFamily="34" charset="0"/>
            </a:endParaRPr>
          </a:p>
          <a:p>
            <a:pPr marL="342900" indent="-342900" algn="ctr">
              <a:defRPr/>
            </a:pPr>
            <a:r>
              <a:rPr lang="en-US" dirty="0" smtClean="0">
                <a:solidFill>
                  <a:srgbClr val="002060"/>
                </a:solidFill>
                <a:effectLst>
                  <a:outerShdw blurRad="38100" dist="38100" dir="2700000" algn="tl">
                    <a:srgbClr val="C0C0C0"/>
                  </a:outerShdw>
                </a:effectLst>
                <a:latin typeface="Tahoma" pitchFamily="34" charset="0"/>
              </a:rPr>
              <a:t>| +92 (300) 9432166 </a:t>
            </a:r>
            <a:r>
              <a:rPr lang="en-US" dirty="0" smtClean="0">
                <a:solidFill>
                  <a:srgbClr val="002060"/>
                </a:solidFill>
                <a:effectLst>
                  <a:outerShdw blurRad="38100" dist="38100" dir="2700000" algn="tl">
                    <a:srgbClr val="C0C0C0"/>
                  </a:outerShdw>
                </a:effectLst>
                <a:latin typeface="Tahoma" pitchFamily="34" charset="0"/>
              </a:rPr>
              <a:t>|</a:t>
            </a:r>
          </a:p>
          <a:p>
            <a:pPr marL="342900" indent="-342900" algn="ctr">
              <a:defRPr/>
            </a:pPr>
            <a:r>
              <a:rPr lang="en-US" dirty="0" smtClean="0">
                <a:solidFill>
                  <a:srgbClr val="002060"/>
                </a:solidFill>
                <a:effectLst>
                  <a:outerShdw blurRad="38100" dist="38100" dir="2700000" algn="tl">
                    <a:srgbClr val="C0C0C0"/>
                  </a:outerShdw>
                </a:effectLst>
                <a:latin typeface="Tahoma" pitchFamily="34" charset="0"/>
              </a:rPr>
              <a:t>| +92 (</a:t>
            </a:r>
            <a:r>
              <a:rPr lang="en-US" dirty="0" smtClean="0">
                <a:solidFill>
                  <a:srgbClr val="002060"/>
                </a:solidFill>
                <a:effectLst>
                  <a:outerShdw blurRad="38100" dist="38100" dir="2700000" algn="tl">
                    <a:srgbClr val="C0C0C0"/>
                  </a:outerShdw>
                </a:effectLst>
                <a:latin typeface="Tahoma" pitchFamily="34" charset="0"/>
              </a:rPr>
              <a:t>316) 4296807 </a:t>
            </a:r>
            <a:r>
              <a:rPr lang="en-US" dirty="0" smtClean="0">
                <a:solidFill>
                  <a:srgbClr val="002060"/>
                </a:solidFill>
                <a:effectLst>
                  <a:outerShdw blurRad="38100" dist="38100" dir="2700000" algn="tl">
                    <a:srgbClr val="C0C0C0"/>
                  </a:outerShdw>
                </a:effectLst>
                <a:latin typeface="Tahoma" pitchFamily="34" charset="0"/>
              </a:rPr>
              <a:t>|</a:t>
            </a:r>
            <a:endParaRPr lang="en-US" dirty="0" smtClean="0">
              <a:solidFill>
                <a:srgbClr val="002060"/>
              </a:solidFill>
              <a:effectLst>
                <a:outerShdw blurRad="38100" dist="38100" dir="2700000" algn="tl">
                  <a:srgbClr val="C0C0C0"/>
                </a:outerShdw>
              </a:effectLst>
              <a:latin typeface="Tahoma" pitchFamily="34" charset="0"/>
            </a:endParaRPr>
          </a:p>
          <a:p>
            <a:pPr marL="342900" indent="-342900">
              <a:defRPr/>
            </a:pPr>
            <a:endParaRPr lang="en-US" dirty="0" smtClean="0">
              <a:solidFill>
                <a:srgbClr val="002060"/>
              </a:solidFill>
              <a:effectLst>
                <a:outerShdw blurRad="38100" dist="38100" dir="2700000" algn="tl">
                  <a:srgbClr val="C0C0C0"/>
                </a:outerShdw>
              </a:effectLst>
              <a:latin typeface="Tahoma" pitchFamily="34" charset="0"/>
            </a:endParaRPr>
          </a:p>
          <a:p>
            <a:pPr marL="342900" indent="-342900" algn="ctr">
              <a:defRPr/>
            </a:pPr>
            <a:r>
              <a:rPr lang="en-US" dirty="0" smtClean="0">
                <a:solidFill>
                  <a:srgbClr val="002060"/>
                </a:solidFill>
                <a:effectLst>
                  <a:outerShdw blurRad="38100" dist="38100" dir="2700000" algn="tl">
                    <a:srgbClr val="C0C0C0"/>
                  </a:outerShdw>
                </a:effectLst>
                <a:latin typeface="Tahoma" pitchFamily="34" charset="0"/>
              </a:rPr>
              <a:t>|shafiqnm@yahoo.com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315</TotalTime>
  <Words>741</Words>
  <Application>Microsoft Office PowerPoint</Application>
  <PresentationFormat>On-screen Show (4:3)</PresentationFormat>
  <Paragraphs>53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Trek</vt:lpstr>
      <vt:lpstr>Slide 1</vt:lpstr>
      <vt:lpstr>Slide 2</vt:lpstr>
      <vt:lpstr>FIELD WORK</vt:lpstr>
      <vt:lpstr>CHILD LABOUR IN PAKISTAN</vt:lpstr>
      <vt:lpstr>What we are doing</vt:lpstr>
      <vt:lpstr>how we are doing</vt:lpstr>
      <vt:lpstr>how we are doing</vt:lpstr>
      <vt:lpstr>Activities we are giving</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Haroon</cp:lastModifiedBy>
  <cp:revision>39</cp:revision>
  <dcterms:created xsi:type="dcterms:W3CDTF">2014-07-22T15:39:13Z</dcterms:created>
  <dcterms:modified xsi:type="dcterms:W3CDTF">2021-04-06T07:28:34Z</dcterms:modified>
</cp:coreProperties>
</file>